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3"/>
  </p:notesMasterIdLst>
  <p:sldIdLst>
    <p:sldId id="260" r:id="rId3"/>
    <p:sldId id="310" r:id="rId4"/>
    <p:sldId id="329" r:id="rId5"/>
    <p:sldId id="358" r:id="rId6"/>
    <p:sldId id="353" r:id="rId7"/>
    <p:sldId id="352" r:id="rId8"/>
    <p:sldId id="359" r:id="rId9"/>
    <p:sldId id="325" r:id="rId10"/>
    <p:sldId id="356" r:id="rId11"/>
    <p:sldId id="3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211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87BC91-0C7E-4B2F-A96A-5E798C01F656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5125F-DC27-476B-A83C-D6DFB2026F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469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59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07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34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2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28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642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063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17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95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23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08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91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10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5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43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40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8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68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2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0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482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21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54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33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4A753-AFCD-4C5C-90EA-2211914FD8B2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2DAE0-C145-4C34-B4A5-C9A024221B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46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4A753-AFCD-4C5C-90EA-2211914FD8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2DAE0-C145-4C34-B4A5-C9A024221BB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83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5" y="2"/>
            <a:ext cx="9149107" cy="687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432244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793304" y="947671"/>
            <a:ext cx="7772400" cy="319411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Учитель года </a:t>
            </a:r>
            <a:br>
              <a:rPr lang="ru-RU" sz="72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города Казани – 2024</a:t>
            </a:r>
          </a:p>
        </p:txBody>
      </p:sp>
    </p:spTree>
    <p:extLst>
      <p:ext uri="{BB962C8B-B14F-4D97-AF65-F5344CB8AC3E}">
        <p14:creationId xmlns:p14="http://schemas.microsoft.com/office/powerpoint/2010/main" val="2095908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40AB9B-E93A-56B9-FD42-C7064AB7D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A05382-4674-80B5-6B80-4B796B4DA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61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110" y="9132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685800" y="947676"/>
            <a:ext cx="7772400" cy="133832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Учитель года </a:t>
            </a:r>
            <a:br>
              <a:rPr lang="ru-RU" sz="40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города Казани – 2024 (районный этап)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967333"/>
            <a:ext cx="73019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              Номинации </a:t>
            </a:r>
          </a:p>
          <a:p>
            <a:pPr marL="514350" indent="-51435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    «Учитель-предметник», </a:t>
            </a:r>
          </a:p>
          <a:p>
            <a:pPr marL="514350" indent="-51435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«Учитель родного (татарского) языка», «Педагогический дебют»</a:t>
            </a:r>
          </a:p>
          <a:p>
            <a:pPr marL="514350" indent="-51435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«Педагог инклюзивного образования»</a:t>
            </a:r>
          </a:p>
          <a:p>
            <a:pPr marL="514350" indent="-514350"/>
            <a:r>
              <a:rPr lang="ru-RU" sz="3600" dirty="0">
                <a:solidFill>
                  <a:prstClr val="black"/>
                </a:solidFill>
                <a:latin typeface="Monotype Corsiva" pitchFamily="66" charset="0"/>
              </a:rPr>
              <a:t>«Преподаватель-организатор ОБЖ»</a:t>
            </a:r>
          </a:p>
        </p:txBody>
      </p:sp>
    </p:spTree>
    <p:extLst>
      <p:ext uri="{BB962C8B-B14F-4D97-AF65-F5344CB8AC3E}">
        <p14:creationId xmlns:p14="http://schemas.microsoft.com/office/powerpoint/2010/main" val="3294988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>
                <a:solidFill>
                  <a:schemeClr val="tx2"/>
                </a:solidFill>
              </a:rPr>
              <a:t>Приём документов</a:t>
            </a:r>
            <a:br>
              <a:rPr lang="ru-RU" sz="3200" i="1" dirty="0">
                <a:solidFill>
                  <a:schemeClr val="tx2"/>
                </a:solidFill>
              </a:rPr>
            </a:b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5073428"/>
          </a:xfrm>
        </p:spPr>
        <p:txBody>
          <a:bodyPr>
            <a:normAutofit fontScale="70000" lnSpcReduction="20000"/>
          </a:bodyPr>
          <a:lstStyle/>
          <a:p>
            <a:pPr marL="18415" marR="6731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Для участия в районном этапе Конкурса </a:t>
            </a:r>
            <a:r>
              <a:rPr lang="ru-RU" u="sng" dirty="0">
                <a:latin typeface="Times New Roman"/>
                <a:ea typeface="Times New Roman"/>
              </a:rPr>
              <a:t>образовательная организация</a:t>
            </a:r>
            <a:r>
              <a:rPr lang="ru-RU" dirty="0">
                <a:latin typeface="Times New Roman"/>
                <a:ea typeface="Times New Roman"/>
              </a:rPr>
              <a:t> официальным письмом направляет в Учебно-методический сектор Информационно-методического отдела по Советскому району Управления образования города Казани:</a:t>
            </a:r>
            <a:endParaRPr lang="ru-RU" sz="1800" dirty="0">
              <a:latin typeface="Times New Roman"/>
              <a:ea typeface="Times New Roman"/>
            </a:endParaRPr>
          </a:p>
          <a:p>
            <a:pPr marR="67310" lvl="0" algn="just">
              <a:lnSpc>
                <a:spcPct val="115000"/>
              </a:lnSpc>
              <a:buFont typeface="Wingdings"/>
              <a:buChar char=""/>
            </a:pPr>
            <a:r>
              <a:rPr lang="ru-RU" dirty="0">
                <a:latin typeface="Times New Roman"/>
                <a:ea typeface="Times New Roman"/>
              </a:rPr>
              <a:t>заявку на участие в Конкурсе;</a:t>
            </a:r>
            <a:endParaRPr lang="ru-RU" sz="1800" dirty="0"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</a:rPr>
              <a:t>заявление участника Конкурса;</a:t>
            </a:r>
            <a:endParaRPr lang="ru-RU" sz="1800" dirty="0"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</a:rPr>
              <a:t>информационную карту участника Конкурса;</a:t>
            </a:r>
            <a:endParaRPr lang="ru-RU" sz="1800" dirty="0">
              <a:latin typeface="Times New Roman"/>
              <a:ea typeface="Times New Roman"/>
            </a:endParaRPr>
          </a:p>
          <a:p>
            <a:pPr lvl="0">
              <a:lnSpc>
                <a:spcPct val="115000"/>
              </a:lnSpc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</a:rPr>
              <a:t>заявку на учебное занятие;</a:t>
            </a:r>
          </a:p>
          <a:p>
            <a:pPr lvl="0">
              <a:lnSpc>
                <a:spcPct val="115000"/>
              </a:lnSpc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</a:rPr>
              <a:t>согласие на обработку данных;</a:t>
            </a:r>
          </a:p>
          <a:p>
            <a:pPr marL="12065" indent="35369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Данные документы направляются в УМС Советского района по электронной почте, а также фотографии в электронном виде (портрет и жанровая) в формате *</a:t>
            </a:r>
            <a:r>
              <a:rPr lang="en-US" dirty="0">
                <a:latin typeface="Times New Roman"/>
                <a:ea typeface="Times New Roman"/>
              </a:rPr>
              <a:t>jpg</a:t>
            </a:r>
            <a:r>
              <a:rPr lang="ru-RU" dirty="0">
                <a:latin typeface="Times New Roman"/>
                <a:ea typeface="Times New Roman"/>
              </a:rPr>
              <a:t> с разрешением 300 точек на дюйм без уменьшения исходного размера.</a:t>
            </a:r>
          </a:p>
          <a:p>
            <a:pPr marL="12065" indent="35369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Times New Roman"/>
              </a:rPr>
              <a:t>Приём документов </a:t>
            </a:r>
            <a:r>
              <a:rPr lang="ru-RU" sz="3600" u="sng" dirty="0">
                <a:latin typeface="Times New Roman"/>
                <a:ea typeface="Times New Roman"/>
              </a:rPr>
              <a:t>15 ноября 2023г., 14.00 – 16.00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710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685800" y="947676"/>
            <a:ext cx="7772400" cy="133832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Учитель года </a:t>
            </a:r>
            <a:br>
              <a:rPr lang="ru-RU" sz="40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города Казани – 2024 (районный этап)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51837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(очный) этап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«Учитель-профессионал»: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«Урок»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«Воспитательное мероприятие»</a:t>
            </a:r>
          </a:p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Финал (очный) этап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«Учитель-мастер»: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«Мастер-класс»</a:t>
            </a:r>
          </a:p>
        </p:txBody>
      </p:sp>
    </p:spTree>
    <p:extLst>
      <p:ext uri="{BB962C8B-B14F-4D97-AF65-F5344CB8AC3E}">
        <p14:creationId xmlns:p14="http://schemas.microsoft.com/office/powerpoint/2010/main" val="217598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5" y="2"/>
            <a:ext cx="9149107" cy="687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611560" y="1442417"/>
            <a:ext cx="8242176" cy="501094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49580" algn="just">
              <a:spcAft>
                <a:spcPts val="0"/>
              </a:spcAft>
            </a:pPr>
            <a:r>
              <a:rPr lang="ru-RU" sz="2000" b="1" dirty="0">
                <a:solidFill>
                  <a:srgbClr val="26282F"/>
                </a:solidFill>
                <a:latin typeface="Times New Roman"/>
                <a:ea typeface="Calibri"/>
              </a:rPr>
              <a:t>Цель:</a:t>
            </a:r>
            <a:r>
              <a:rPr lang="ru-RU" sz="2000" dirty="0">
                <a:solidFill>
                  <a:srgbClr val="26282F"/>
                </a:solidFill>
                <a:latin typeface="Times New Roman"/>
                <a:ea typeface="Calibri"/>
              </a:rPr>
              <a:t> демонстрация конкурсантом профессиональных компетенций в области проведения и анализа урока как основной формы организации учебно-воспитательного процесса и учебной деятельности обучающихся.</a:t>
            </a:r>
            <a:endParaRPr lang="ru-RU" sz="2000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r>
              <a:rPr lang="ru-RU" sz="2000" b="1" dirty="0">
                <a:solidFill>
                  <a:srgbClr val="26282F"/>
                </a:solidFill>
                <a:latin typeface="Times New Roman"/>
                <a:ea typeface="Calibri"/>
              </a:rPr>
              <a:t>Регламент: </a:t>
            </a:r>
            <a:r>
              <a:rPr lang="ru-RU" sz="2000" dirty="0">
                <a:solidFill>
                  <a:srgbClr val="26282F"/>
                </a:solidFill>
                <a:latin typeface="Times New Roman"/>
                <a:ea typeface="Calibri"/>
              </a:rPr>
              <a:t>проведение урока – 35 минут; самоанализ урока и ответы на вопросы членов жюри – до 10 минут.</a:t>
            </a:r>
          </a:p>
          <a:p>
            <a:pPr indent="381635" algn="just">
              <a:spcAft>
                <a:spcPts val="0"/>
              </a:spcAft>
            </a:pPr>
            <a:r>
              <a:rPr lang="ru-RU" sz="2000" b="1" dirty="0">
                <a:solidFill>
                  <a:srgbClr val="26282F"/>
                </a:solidFill>
                <a:latin typeface="Times New Roman"/>
                <a:ea typeface="Calibri"/>
              </a:rPr>
              <a:t>Критерии оценки конкурсного испытания: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-методическая и психолого-педагогическая грамотность;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-корректность и глубина понимания предметного содержания;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-целеполагание и результативность;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-творческий подход к решению профессиональных задач;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-коммуникативная культура;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-рефлексивная культура.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9352" y="749919"/>
            <a:ext cx="7954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«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Урок»</a:t>
            </a:r>
            <a:endParaRPr lang="ru-RU" sz="2800" b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486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5" y="2"/>
            <a:ext cx="9149107" cy="687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611560" y="1580916"/>
            <a:ext cx="8242176" cy="487244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49580" algn="just">
              <a:spcAft>
                <a:spcPts val="0"/>
              </a:spcAft>
            </a:pPr>
            <a:r>
              <a:rPr lang="ru-RU" sz="1800" b="1" dirty="0">
                <a:solidFill>
                  <a:srgbClr val="26282F"/>
                </a:solidFill>
                <a:latin typeface="Times New Roman"/>
                <a:ea typeface="Calibri"/>
              </a:rPr>
              <a:t>Цель:</a:t>
            </a:r>
            <a:r>
              <a:rPr lang="ru-RU" sz="1800" dirty="0">
                <a:solidFill>
                  <a:srgbClr val="26282F"/>
                </a:solidFill>
                <a:latin typeface="Times New Roman"/>
                <a:ea typeface="Calibri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демонстрация профессиональных компетенций конкурсанта в области организации и проведения внеурочного занятия, направленного на достижение результатов воспитания.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Формат конкурсного испытания: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внеурочное занятие с обучающимися, которое проводится в общеобразовательной организации, утверждённой оргкомитетом.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Последовательность выступлений конкурсантов та же, что и в ходе конкурсного испытания «Урок».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Классный час конкурсант проводит с тем же классом (с той же группой обучающихся), с которым проводил урок по предмету.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Направление и тему внеурочного занятия конкурсант определяет самостоятельно, руководствуясь соответствующей рабочей программой воспитания общеобразовательной организации, утвержденной муниципальным оргкомитетом в качестве площадки проведения первого тура.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Форма внеурочного занятия определяется конкурсантом самостоятельно.</a:t>
            </a:r>
            <a:r>
              <a:rPr lang="ru-RU" sz="2000" dirty="0">
                <a:latin typeface="Times New Roman"/>
                <a:ea typeface="Calibri"/>
              </a:rPr>
              <a:t> </a:t>
            </a:r>
            <a:endParaRPr lang="ru-RU" sz="1200" dirty="0">
              <a:latin typeface="Times New Roman"/>
              <a:ea typeface="Times New Roman"/>
            </a:endParaRPr>
          </a:p>
          <a:p>
            <a:pPr indent="449580" algn="just">
              <a:spcAft>
                <a:spcPts val="0"/>
              </a:spcAft>
            </a:pP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749919"/>
            <a:ext cx="7747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«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Воспитательное событие»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662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5" y="2"/>
            <a:ext cx="9149107" cy="687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611560" y="1580916"/>
            <a:ext cx="8242176" cy="487244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Регламент конкурсного испытания: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выступление конкурсанта - до 20 минут; ответы на вопросы членов жюри (экспертов) - до 10 минут.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Критерии оценки конкурсного испытания: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-воспитательная ценность и результативность;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-методическая и психолого-педагогическая грамотность;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-творческий подход к решению воспитательных задач;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-коммуникативная культура.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 fontAlgn="base" hangingPunct="0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итогам конкурсных испытаний «Урок» и «Воспитательное событие» очного определяются финалисты конкурса, набравшие максимальное количество баллов.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749919"/>
            <a:ext cx="7747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«</a:t>
            </a:r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Воспитательное событие»</a:t>
            </a:r>
            <a:endParaRPr lang="ru-RU" sz="2400" b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681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5" y="2"/>
            <a:ext cx="9149107" cy="687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467544" y="1284651"/>
            <a:ext cx="8098160" cy="51686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381635" algn="just"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latin typeface="Times New Roman"/>
                <a:ea typeface="Times New Roman"/>
              </a:rPr>
              <a:t>Цель: </a:t>
            </a:r>
            <a:r>
              <a:rPr lang="ru-RU" sz="1800" dirty="0">
                <a:latin typeface="Times New Roman"/>
                <a:ea typeface="Times New Roman"/>
              </a:rPr>
              <a:t>демонстрация профессионального мастерства лауреатов конкурса в области презентации и трансляции инновационного педагогического опыта в ситуации профессионального взаимодействия.</a:t>
            </a:r>
            <a:endParaRPr lang="ru-RU" sz="16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latin typeface="Times New Roman"/>
                <a:ea typeface="Times New Roman"/>
              </a:rPr>
              <a:t>Формат конкурсного испытания: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выступление, демонстрирующее способы профессиональной деятельности, доказавшие свою эффективность в практической работе конкурсанта. 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81635" algn="just">
              <a:spcAft>
                <a:spcPts val="0"/>
              </a:spcAft>
            </a:pPr>
            <a:r>
              <a:rPr lang="ru-RU" sz="1800" b="1" dirty="0">
                <a:latin typeface="Times New Roman"/>
                <a:ea typeface="Times New Roman"/>
              </a:rPr>
              <a:t>Регламент:</a:t>
            </a:r>
            <a:r>
              <a:rPr lang="ru-RU" sz="1800" dirty="0">
                <a:latin typeface="Times New Roman"/>
                <a:ea typeface="Times New Roman"/>
              </a:rPr>
              <a:t> проведение мастер-класса - 20 минут; ответы на вопросы членов жюри - до 10 минут.</a:t>
            </a:r>
          </a:p>
          <a:p>
            <a:pPr indent="381635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Критерии: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-актуальность и методическая обоснованность;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-практическая значимость и применимость;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-предметное содержание;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-организация деятельности, уровень мотивации участников, результативность мастер-класса;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-информационная культура;</a:t>
            </a:r>
            <a:endParaRPr lang="ru-RU" sz="11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-коммуникативная и рефлексивная культура.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5716"/>
            <a:ext cx="7954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/>
                <a:ea typeface="Times New Roman"/>
              </a:rPr>
              <a:t>«Мастер-класс»</a:t>
            </a:r>
            <a:endParaRPr lang="ru-RU" sz="2800" b="1" i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10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inAbstr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5" y="2"/>
            <a:ext cx="9149107" cy="687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421" y="142852"/>
            <a:ext cx="1464721" cy="10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467544" y="2420888"/>
            <a:ext cx="8098160" cy="403244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30480" lvl="0" algn="just">
              <a:lnSpc>
                <a:spcPct val="115000"/>
              </a:lnSpc>
              <a:spcAft>
                <a:spcPts val="0"/>
              </a:spcAft>
              <a:buSzPts val="1400"/>
              <a:tabLst>
                <a:tab pos="630555" algn="l"/>
              </a:tabLst>
            </a:pP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980747"/>
            <a:ext cx="78101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1F497D">
                    <a:lumMod val="50000"/>
                  </a:srgbClr>
                </a:solidFill>
                <a:latin typeface="Monotype Corsiva" pitchFamily="66" charset="0"/>
              </a:rPr>
              <a:t>Желаю успехов всем участникам конкурса!</a:t>
            </a:r>
            <a:endParaRPr lang="ru-RU" sz="4800" b="1" i="1" dirty="0">
              <a:solidFill>
                <a:srgbClr val="1F497D">
                  <a:lumMod val="50000"/>
                </a:srgbClr>
              </a:solidFill>
              <a:latin typeface="Monotype Corsiva" pitchFamily="66" charset="0"/>
            </a:endParaRPr>
          </a:p>
        </p:txBody>
      </p:sp>
      <p:pic>
        <p:nvPicPr>
          <p:cNvPr id="8" name="Picture 3" descr="j03012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08920"/>
            <a:ext cx="4038600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97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1733</TotalTime>
  <Words>566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Monotype Corsiva</vt:lpstr>
      <vt:lpstr>Times New Roman</vt:lpstr>
      <vt:lpstr>Wingdings</vt:lpstr>
      <vt:lpstr>Тема Office</vt:lpstr>
      <vt:lpstr>2_Тема Office</vt:lpstr>
      <vt:lpstr>Презентация PowerPoint</vt:lpstr>
      <vt:lpstr>Презентация PowerPoint</vt:lpstr>
      <vt:lpstr>Приём документов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Лучший учитель  города Казани – 2015 Жеребьевка</dc:title>
  <dc:creator>User</dc:creator>
  <cp:lastModifiedBy>Лариса Сомова</cp:lastModifiedBy>
  <cp:revision>126</cp:revision>
  <dcterms:created xsi:type="dcterms:W3CDTF">2015-01-28T09:43:21Z</dcterms:created>
  <dcterms:modified xsi:type="dcterms:W3CDTF">2023-10-25T13:17:04Z</dcterms:modified>
</cp:coreProperties>
</file>